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1" r:id="rId19"/>
    <p:sldId id="365" r:id="rId20"/>
    <p:sldId id="362" r:id="rId21"/>
    <p:sldId id="366" r:id="rId22"/>
    <p:sldId id="363" r:id="rId23"/>
    <p:sldId id="340" r:id="rId24"/>
    <p:sldId id="341" r:id="rId25"/>
    <p:sldId id="342" r:id="rId26"/>
    <p:sldId id="334" r:id="rId27"/>
    <p:sldId id="350" r:id="rId28"/>
    <p:sldId id="325" r:id="rId29"/>
    <p:sldId id="258" r:id="rId30"/>
    <p:sldId id="355" r:id="rId31"/>
    <p:sldId id="338" r:id="rId32"/>
    <p:sldId id="319" r:id="rId33"/>
    <p:sldId id="352" r:id="rId34"/>
    <p:sldId id="259" r:id="rId35"/>
    <p:sldId id="359" r:id="rId36"/>
    <p:sldId id="368" r:id="rId37"/>
    <p:sldId id="372" r:id="rId38"/>
    <p:sldId id="309" r:id="rId39"/>
    <p:sldId id="337" r:id="rId40"/>
    <p:sldId id="318" r:id="rId41"/>
    <p:sldId id="375" r:id="rId42"/>
    <p:sldId id="260" r:id="rId43"/>
    <p:sldId id="294" r:id="rId44"/>
    <p:sldId id="295" r:id="rId45"/>
    <p:sldId id="296" r:id="rId46"/>
    <p:sldId id="297" r:id="rId47"/>
    <p:sldId id="298" r:id="rId48"/>
    <p:sldId id="299" r:id="rId49"/>
    <p:sldId id="261" r:id="rId50"/>
    <p:sldId id="291" r:id="rId51"/>
    <p:sldId id="292" r:id="rId52"/>
    <p:sldId id="293" r:id="rId53"/>
    <p:sldId id="300" r:id="rId54"/>
    <p:sldId id="317" r:id="rId55"/>
    <p:sldId id="367" r:id="rId56"/>
    <p:sldId id="374" r:id="rId57"/>
    <p:sldId id="264" r:id="rId58"/>
    <p:sldId id="263" r:id="rId59"/>
    <p:sldId id="287" r:id="rId60"/>
    <p:sldId id="288" r:id="rId61"/>
    <p:sldId id="289" r:id="rId62"/>
    <p:sldId id="357" r:id="rId63"/>
    <p:sldId id="358" r:id="rId64"/>
    <p:sldId id="310" r:id="rId65"/>
    <p:sldId id="316" r:id="rId66"/>
    <p:sldId id="301" r:id="rId67"/>
    <p:sldId id="302" r:id="rId68"/>
    <p:sldId id="303" r:id="rId69"/>
    <p:sldId id="266" r:id="rId70"/>
    <p:sldId id="267" r:id="rId71"/>
    <p:sldId id="311" r:id="rId72"/>
    <p:sldId id="373" r:id="rId73"/>
    <p:sldId id="360" r:id="rId74"/>
    <p:sldId id="268" r:id="rId75"/>
    <p:sldId id="370" r:id="rId76"/>
    <p:sldId id="273" r:id="rId77"/>
    <p:sldId id="270" r:id="rId78"/>
    <p:sldId id="271" r:id="rId79"/>
    <p:sldId id="272" r:id="rId80"/>
    <p:sldId id="349" r:id="rId81"/>
    <p:sldId id="274" r:id="rId82"/>
    <p:sldId id="371" r:id="rId83"/>
    <p:sldId id="275" r:id="rId84"/>
    <p:sldId id="305" r:id="rId85"/>
    <p:sldId id="306" r:id="rId86"/>
    <p:sldId id="307" r:id="rId87"/>
    <p:sldId id="308" r:id="rId88"/>
    <p:sldId id="343" r:id="rId89"/>
    <p:sldId id="344" r:id="rId90"/>
    <p:sldId id="346" r:id="rId91"/>
    <p:sldId id="347" r:id="rId92"/>
    <p:sldId id="348" r:id="rId93"/>
    <p:sldId id="326" r:id="rId94"/>
    <p:sldId id="277" r:id="rId95"/>
    <p:sldId id="278" r:id="rId96"/>
    <p:sldId id="279" r:id="rId97"/>
    <p:sldId id="280" r:id="rId98"/>
    <p:sldId id="281" r:id="rId99"/>
    <p:sldId id="313" r:id="rId100"/>
    <p:sldId id="314" r:id="rId10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F52B"/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186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10.12.2021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(Sykkelveg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(Gangveg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(Fortau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(Fortau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(Enkel 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(Gang- og sykkelveg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Sti (FKB-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TraktorvegSti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nb-NO" sz="1000" dirty="0" smtClean="0"/>
              <a:t>Konnekteringslenke </a:t>
            </a:r>
            <a:r>
              <a:rPr lang="nb-NO" sz="1000" dirty="0"/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743968" y="1860756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</a:t>
            </a:r>
            <a:r>
              <a:rPr lang="nb-NO" sz="1000" dirty="0" err="1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822848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7822848" y="2287023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(Enkel </a:t>
            </a:r>
            <a:r>
              <a:rPr lang="nb-NO" sz="1000" dirty="0" smtClean="0">
                <a:solidFill>
                  <a:srgbClr val="0070C0"/>
                </a:solidFill>
              </a:rPr>
              <a:t>b</a:t>
            </a:r>
            <a:r>
              <a:rPr lang="nb-NO" sz="1000" dirty="0" smtClean="0">
                <a:solidFill>
                  <a:srgbClr val="0070C0"/>
                </a:solidFill>
              </a:rPr>
              <a:t>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(Gågate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822848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</a:t>
            </a:r>
            <a:r>
              <a:rPr lang="nb-NO" sz="1000" dirty="0" smtClean="0">
                <a:solidFill>
                  <a:srgbClr val="0070C0"/>
                </a:solidFill>
              </a:rPr>
              <a:t>Fo</a:t>
            </a:r>
            <a:r>
              <a:rPr lang="nb-NO" sz="1000" dirty="0" smtClean="0">
                <a:solidFill>
                  <a:srgbClr val="0070C0"/>
                </a:solidFill>
              </a:rPr>
              <a:t>rtau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(Fortau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822847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(Fortau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(Sykkelveg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(Fortau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(Fortau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(Enkel 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682483" y="1694265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</a:t>
            </a:r>
            <a:r>
              <a:rPr lang="nb-NO" sz="1000" dirty="0" err="1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761363" y="197398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6761363" y="2120532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761363" y="227423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761362" y="182158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/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758178" cy="66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02629" y="4509609"/>
            <a:ext cx="466350" cy="18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330825"/>
            <a:ext cx="4085566" cy="9886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311763"/>
            <a:ext cx="1441713" cy="10077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66272"/>
            <a:ext cx="1168843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</a:t>
            </a:r>
            <a:r>
              <a:rPr lang="nb-NO" dirty="0" smtClean="0"/>
              <a:t> gangveg og fortau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 smtClean="0">
                <a:solidFill>
                  <a:srgbClr val="7030A0"/>
                </a:solidFill>
              </a:rPr>
              <a:t>typeveg</a:t>
            </a:r>
            <a:r>
              <a:rPr lang="nb-NO" sz="1000" dirty="0" smtClean="0">
                <a:solidFill>
                  <a:srgbClr val="7030A0"/>
                </a:solidFill>
              </a:rPr>
              <a:t>)</a:t>
            </a: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 smtClean="0"/>
              <a:t>Trapp </a:t>
            </a:r>
            <a:r>
              <a:rPr lang="nb-NO" sz="1000" dirty="0"/>
              <a:t>(</a:t>
            </a:r>
            <a:r>
              <a:rPr lang="nb-NO" sz="1000" dirty="0" err="1"/>
              <a:t>typeveg</a:t>
            </a:r>
            <a:r>
              <a:rPr lang="nb-NO" sz="1000" dirty="0" smtClean="0"/>
              <a:t>)</a:t>
            </a:r>
          </a:p>
          <a:p>
            <a:r>
              <a:rPr lang="nb-NO" sz="1000" dirty="0" smtClean="0"/>
              <a:t>                </a:t>
            </a:r>
            <a:r>
              <a:rPr lang="nb-NO" sz="1000" dirty="0" smtClean="0">
                <a:solidFill>
                  <a:srgbClr val="FFC000"/>
                </a:solidFill>
              </a:rPr>
              <a:t>Gangveg </a:t>
            </a:r>
            <a:r>
              <a:rPr lang="nb-NO" sz="1000" dirty="0">
                <a:solidFill>
                  <a:srgbClr val="FFC000"/>
                </a:solidFill>
              </a:rPr>
              <a:t>(</a:t>
            </a:r>
            <a:r>
              <a:rPr lang="nb-NO" sz="1000" dirty="0" err="1">
                <a:solidFill>
                  <a:srgbClr val="FFC000"/>
                </a:solidFill>
              </a:rPr>
              <a:t>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/>
              <a:t>Trapp i FKB-</a:t>
            </a:r>
            <a:r>
              <a:rPr lang="nb-NO" sz="1000" dirty="0" err="1" smtClean="0"/>
              <a:t>BygnAnlegg</a:t>
            </a:r>
            <a:endParaRPr lang="nb-NO" sz="1000" dirty="0"/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</a:t>
            </a:r>
            <a:r>
              <a:rPr lang="nb-NO" dirty="0" err="1" smtClean="0"/>
              <a:t>VegFiktivGrense</a:t>
            </a:r>
            <a:r>
              <a:rPr lang="nb-NO" dirty="0"/>
              <a:t> </a:t>
            </a:r>
            <a:r>
              <a:rPr lang="nb-NO" dirty="0" smtClean="0"/>
              <a:t>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</a:t>
            </a:r>
            <a:r>
              <a:rPr lang="nb-NO" dirty="0" smtClean="0"/>
              <a:t> gangveg og fortau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 smtClean="0">
                <a:solidFill>
                  <a:srgbClr val="7030A0"/>
                </a:solidFill>
              </a:rPr>
              <a:t>typeveg</a:t>
            </a:r>
            <a:r>
              <a:rPr lang="nb-NO" sz="1000" dirty="0" smtClean="0">
                <a:solidFill>
                  <a:srgbClr val="7030A0"/>
                </a:solidFill>
              </a:rPr>
              <a:t>)</a:t>
            </a:r>
          </a:p>
          <a:p>
            <a:r>
              <a:rPr lang="nb-NO" sz="1000" dirty="0" smtClean="0">
                <a:solidFill>
                  <a:srgbClr val="FFC000"/>
                </a:solidFill>
              </a:rPr>
              <a:t>                Gangveg </a:t>
            </a:r>
            <a:r>
              <a:rPr lang="nb-NO" sz="1000" dirty="0">
                <a:solidFill>
                  <a:srgbClr val="FFC000"/>
                </a:solidFill>
              </a:rPr>
              <a:t>(</a:t>
            </a:r>
            <a:r>
              <a:rPr lang="nb-NO" sz="1000" dirty="0" err="1">
                <a:solidFill>
                  <a:srgbClr val="FFC000"/>
                </a:solidFill>
              </a:rPr>
              <a:t>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2" y="4703568"/>
            <a:ext cx="483041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I forbindelse med busstopp der fortau stopper ved større bilveg skal ikke fortau kobles sammen med enkel bilveg (i </a:t>
            </a:r>
            <a:r>
              <a:rPr lang="nb-NO" i="1" dirty="0" err="1" smtClean="0"/>
              <a:t>Elveg</a:t>
            </a:r>
            <a:r>
              <a:rPr lang="nb-NO" i="1" dirty="0" smtClean="0"/>
              <a:t>). 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</a:t>
            </a:r>
            <a:r>
              <a:rPr lang="nb-NO" dirty="0" smtClean="0"/>
              <a:t>. </a:t>
            </a:r>
            <a:r>
              <a:rPr lang="nb-NO" i="1" dirty="0" smtClean="0">
                <a:solidFill>
                  <a:srgbClr val="FF0000"/>
                </a:solidFill>
              </a:rPr>
              <a:t>NB! Bildet til høyre viser </a:t>
            </a:r>
            <a:r>
              <a:rPr lang="nb-NO" i="1" dirty="0" err="1" smtClean="0">
                <a:solidFill>
                  <a:srgbClr val="FF0000"/>
                </a:solidFill>
              </a:rPr>
              <a:t>overkonstruksjon</a:t>
            </a:r>
            <a:r>
              <a:rPr lang="nb-NO" i="1" dirty="0" smtClean="0">
                <a:solidFill>
                  <a:srgbClr val="FF0000"/>
                </a:solidFill>
              </a:rPr>
              <a:t> av objekttypen </a:t>
            </a:r>
            <a:r>
              <a:rPr lang="nb-NO" i="1" dirty="0" err="1" smtClean="0">
                <a:solidFill>
                  <a:srgbClr val="FF0000"/>
                </a:solidFill>
              </a:rPr>
              <a:t>AnneVegarealAvgrensning</a:t>
            </a:r>
            <a:r>
              <a:rPr lang="nb-NO" i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smtClean="0"/>
              <a:t>VegAnnenAvgrensning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VegAnnenAvgrensning brukes for å avgrense </a:t>
            </a:r>
            <a:r>
              <a:rPr lang="nb-NO" dirty="0" err="1" smtClean="0"/>
              <a:t>vegflater</a:t>
            </a:r>
            <a:r>
              <a:rPr lang="nb-NO" dirty="0" smtClean="0"/>
              <a:t> mot annet areal (for eksempel avkjørsler, parkeringer langs vegen, andre åpne arealer som industriområder og gårdsplasser eller husvegger ved fortau eller gågater).</a:t>
            </a:r>
          </a:p>
          <a:p>
            <a:r>
              <a:rPr lang="nb-NO" dirty="0" smtClean="0"/>
              <a:t>VegAnnenAvgrensning er aldri representert i mer enn en flate, altså flate kun på ene siden avgrensingen</a:t>
            </a:r>
            <a:r>
              <a:rPr lang="nb-NO" dirty="0" smtClean="0"/>
              <a:t>.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46071"/>
            <a:ext cx="136861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VegAnnenAvgrensning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/>
              <a:t>VegFiktivGrense</a:t>
            </a:r>
            <a:r>
              <a:rPr lang="nb-NO" dirty="0"/>
              <a:t> er alltid representert i to flater, altså på begge sider avgrensingen. Den vises ikke i kartet og </a:t>
            </a:r>
            <a:r>
              <a:rPr lang="nb-NO" dirty="0" smtClean="0"/>
              <a:t>skiller forskjellige </a:t>
            </a:r>
            <a:r>
              <a:rPr lang="nb-NO" dirty="0" err="1"/>
              <a:t>vegflater</a:t>
            </a:r>
            <a:r>
              <a:rPr lang="nb-NO" dirty="0"/>
              <a:t> fra </a:t>
            </a:r>
            <a:r>
              <a:rPr lang="nb-NO" dirty="0" smtClean="0"/>
              <a:t>hverandre, for </a:t>
            </a:r>
            <a:r>
              <a:rPr lang="nb-NO" dirty="0"/>
              <a:t>eksempel medium, </a:t>
            </a:r>
            <a:r>
              <a:rPr lang="nb-NO" dirty="0" err="1"/>
              <a:t>vegnummer</a:t>
            </a:r>
            <a:r>
              <a:rPr lang="nb-NO" dirty="0"/>
              <a:t> eller </a:t>
            </a:r>
            <a:r>
              <a:rPr lang="nb-NO" dirty="0" err="1" smtClean="0"/>
              <a:t>typeveg</a:t>
            </a:r>
            <a:r>
              <a:rPr lang="nb-NO" dirty="0" smtClean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 stiplede linjene i bildet viser </a:t>
            </a:r>
            <a:r>
              <a:rPr lang="nb-NO" dirty="0" smtClean="0"/>
              <a:t>at Vegdekkekant</a:t>
            </a:r>
            <a:r>
              <a:rPr lang="nb-NO" dirty="0" smtClean="0"/>
              <a:t>en</a:t>
            </a:r>
            <a:r>
              <a:rPr lang="nb-NO" dirty="0" smtClean="0"/>
              <a:t> </a:t>
            </a:r>
            <a:r>
              <a:rPr lang="nb-NO" dirty="0" smtClean="0"/>
              <a:t>er skjult </a:t>
            </a:r>
            <a:r>
              <a:rPr lang="nb-NO" dirty="0" smtClean="0"/>
              <a:t>bak</a:t>
            </a:r>
            <a:r>
              <a:rPr lang="nb-NO" dirty="0" smtClean="0"/>
              <a:t> </a:t>
            </a:r>
            <a:r>
              <a:rPr lang="nb-NO" dirty="0" smtClean="0"/>
              <a:t>kantsteinen i bildet.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 linje viser bruksområde «midtlinje», rød linje viser bruksområde «skillelinje, sykkelfelt» og blå linje viser bruksområde «delelinje».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Kantstein </a:t>
            </a:r>
            <a:r>
              <a:rPr lang="nb-NO" dirty="0" smtClean="0"/>
              <a:t>som avgrenser </a:t>
            </a:r>
            <a:r>
              <a:rPr lang="nb-NO" dirty="0" smtClean="0"/>
              <a:t>vegdekke (</a:t>
            </a:r>
            <a:r>
              <a:rPr lang="nb-NO" dirty="0" smtClean="0"/>
              <a:t>oftest </a:t>
            </a:r>
            <a:r>
              <a:rPr lang="nb-NO" dirty="0" smtClean="0"/>
              <a:t>bilveg) </a:t>
            </a:r>
            <a:r>
              <a:rPr lang="nb-NO" dirty="0" smtClean="0"/>
              <a:t>mot fortau eller lignende</a:t>
            </a:r>
            <a:r>
              <a:rPr lang="nb-NO" dirty="0" smtClean="0"/>
              <a:t>.</a:t>
            </a:r>
            <a:endParaRPr lang="nb-NO" dirty="0" smtClean="0"/>
          </a:p>
          <a:p>
            <a:endParaRPr lang="nb-NO" dirty="0"/>
          </a:p>
          <a:p>
            <a:r>
              <a:rPr lang="nb-NO" dirty="0" smtClean="0"/>
              <a:t>Registrering skal skje lengst mulig ut på toppen (høydereferanse topp) av kantsteinen</a:t>
            </a:r>
            <a:r>
              <a:rPr lang="nb-NO" dirty="0"/>
              <a:t> (</a:t>
            </a:r>
            <a:r>
              <a:rPr lang="nb-NO" dirty="0" smtClean="0"/>
              <a:t>offset hvis kantsteinen ikke er skrå).</a:t>
            </a:r>
          </a:p>
          <a:p>
            <a:r>
              <a:rPr lang="nb-NO" dirty="0" smtClean="0"/>
              <a:t>Hvis Kantstein registreres anbefales samtidig ny innmåling av Vegdekkekant på samme strekning for å unngå kryssende data</a:t>
            </a:r>
            <a:r>
              <a:rPr lang="nb-NO" dirty="0" smtClean="0"/>
              <a:t>. Formål for innmålingen av kantsteinen er for å få </a:t>
            </a:r>
            <a:r>
              <a:rPr lang="nb-NO" dirty="0" err="1" smtClean="0"/>
              <a:t>fortausflaten</a:t>
            </a:r>
            <a:r>
              <a:rPr lang="nb-NO" dirty="0" smtClean="0"/>
              <a:t> i riktig høyde.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27566</TotalTime>
  <Words>1996</Words>
  <Application>Microsoft Office PowerPoint</Application>
  <PresentationFormat>Widescreen</PresentationFormat>
  <Paragraphs>397</Paragraphs>
  <Slides>100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VegGåendeOgSyklende (flate) Gammel GangSykkelveg</vt:lpstr>
      <vt:lpstr>VegGåendeOgSyklende (flate) ny GangSykkelveg</vt:lpstr>
      <vt:lpstr>VegGåendeOgSyklende (flate) ny Gangveg/Fortau</vt:lpstr>
      <vt:lpstr>VegGåendeOgSyklende (flate) ny Gågate</vt:lpstr>
      <vt:lpstr>VegGåendeOgSyklende (flate) Gammel Gang- og Sykkelveg </vt:lpstr>
      <vt:lpstr>VegGåendeOgSyklende (flate) Ny Gang- og Sykkelveg </vt:lpstr>
      <vt:lpstr>VegGåendeOgSyklende (flate) med gangveg og fortau</vt:lpstr>
      <vt:lpstr>VegGåendeOgSyklende (flate) med gangveg og fortau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264</cp:revision>
  <dcterms:created xsi:type="dcterms:W3CDTF">2021-08-06T12:22:07Z</dcterms:created>
  <dcterms:modified xsi:type="dcterms:W3CDTF">2021-12-13T06:31:40Z</dcterms:modified>
</cp:coreProperties>
</file>